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70" r:id="rId5"/>
    <p:sldId id="271" r:id="rId6"/>
    <p:sldId id="272" r:id="rId7"/>
    <p:sldId id="333" r:id="rId8"/>
    <p:sldId id="335" r:id="rId9"/>
    <p:sldId id="334" r:id="rId10"/>
    <p:sldId id="336" r:id="rId11"/>
    <p:sldId id="337" r:id="rId12"/>
    <p:sldId id="268" r:id="rId1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1" autoAdjust="0"/>
    <p:restoredTop sz="61575" autoAdjust="0"/>
  </p:normalViewPr>
  <p:slideViewPr>
    <p:cSldViewPr snapToGrid="0">
      <p:cViewPr varScale="1">
        <p:scale>
          <a:sx n="70" d="100"/>
          <a:sy n="70" d="100"/>
        </p:scale>
        <p:origin x="1200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03741-52BD-49BD-B33D-D08C59B9965F}" type="datetimeFigureOut">
              <a:rPr lang="sv-SE" smtClean="0"/>
              <a:t>2019-01-21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A5988B-FA79-4039-84B6-E2E6AF6E873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0228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Quaternary cover makes up 98% of </a:t>
            </a:r>
            <a:r>
              <a:rPr lang="en-US" dirty="0" err="1"/>
              <a:t>Swedens</a:t>
            </a:r>
            <a:r>
              <a:rPr lang="en-US" dirty="0"/>
              <a:t> surface</a:t>
            </a:r>
          </a:p>
          <a:p>
            <a:r>
              <a:rPr lang="en-US" dirty="0"/>
              <a:t>Standardization of  geotechnical investigations in crystalline bedrock is a more complex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4521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0473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Establishing an information flow (API) of both geotechnical information and geological information to BIM models and city information models is a challenge</a:t>
            </a:r>
          </a:p>
          <a:p>
            <a:r>
              <a:rPr lang="en-US" dirty="0"/>
              <a:t>Is BIM and City information model compatible?</a:t>
            </a:r>
          </a:p>
          <a:p>
            <a:endParaRPr lang="en-US" dirty="0"/>
          </a:p>
          <a:p>
            <a:r>
              <a:rPr lang="en-US" dirty="0"/>
              <a:t>Even bigger challenge if we want life cycle management of the information</a:t>
            </a:r>
          </a:p>
          <a:p>
            <a:endParaRPr lang="en-US" dirty="0"/>
          </a:p>
          <a:p>
            <a:r>
              <a:rPr lang="en-US" dirty="0"/>
              <a:t>Do we need to visualize everything? It’s important that there is links to relevant “extra” information in the BIM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23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Pilot study 2011</a:t>
            </a:r>
          </a:p>
          <a:p>
            <a:endParaRPr lang="en-US" dirty="0"/>
          </a:p>
          <a:p>
            <a:r>
              <a:rPr lang="en-US" dirty="0"/>
              <a:t>2012 – 2013</a:t>
            </a:r>
          </a:p>
          <a:p>
            <a:r>
              <a:rPr lang="en-US" dirty="0"/>
              <a:t>From field data to WMS services</a:t>
            </a:r>
          </a:p>
          <a:p>
            <a:r>
              <a:rPr lang="en-US" dirty="0"/>
              <a:t>Field &gt; </a:t>
            </a:r>
            <a:r>
              <a:rPr lang="en-US" dirty="0" err="1"/>
              <a:t>GeoSuite</a:t>
            </a:r>
            <a:r>
              <a:rPr lang="en-US" dirty="0"/>
              <a:t> database &gt; WMS</a:t>
            </a:r>
          </a:p>
          <a:p>
            <a:endParaRPr lang="en-US" dirty="0"/>
          </a:p>
          <a:p>
            <a:r>
              <a:rPr lang="en-US" dirty="0"/>
              <a:t>In reality </a:t>
            </a:r>
            <a:r>
              <a:rPr lang="en-US" dirty="0" err="1"/>
              <a:t>GeoSuite</a:t>
            </a:r>
            <a:r>
              <a:rPr lang="en-US" dirty="0"/>
              <a:t> data export &gt; </a:t>
            </a:r>
            <a:r>
              <a:rPr lang="en-US" dirty="0" err="1"/>
              <a:t>GeoSuite</a:t>
            </a:r>
            <a:r>
              <a:rPr lang="en-US" dirty="0"/>
              <a:t> database &gt; </a:t>
            </a:r>
            <a:r>
              <a:rPr lang="en-US" dirty="0" err="1"/>
              <a:t>GeoSuite</a:t>
            </a:r>
            <a:r>
              <a:rPr lang="en-US" dirty="0"/>
              <a:t> import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5176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100% of data delivery is through </a:t>
            </a:r>
            <a:r>
              <a:rPr lang="en-US" dirty="0" err="1"/>
              <a:t>GeoSuite</a:t>
            </a:r>
            <a:r>
              <a:rPr lang="en-US" dirty="0"/>
              <a:t> Toolbox</a:t>
            </a:r>
          </a:p>
          <a:p>
            <a:r>
              <a:rPr lang="en-US" dirty="0"/>
              <a:t>The built in application is only used for metadata about geotechnical drilling information from drillings that are not in a digital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69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information in the planning phase of infrastructure projects</a:t>
            </a:r>
          </a:p>
          <a:p>
            <a:r>
              <a:rPr lang="en-US" dirty="0"/>
              <a:t>Regarded as a candidate for national basic data (part of the geology theme)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7958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Building the portal was financed by </a:t>
            </a:r>
            <a:r>
              <a:rPr lang="nb-NO" dirty="0"/>
              <a:t>Swedish Civil Contingencies Agency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Small budget for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and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endParaRPr lang="nb-N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6304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Stockholm City har their own portal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 organized and fully financed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 and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37232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 Stockholm there is a variation in how much information there is in the portal</a:t>
            </a:r>
          </a:p>
          <a:p>
            <a:r>
              <a:rPr lang="en-US" dirty="0"/>
              <a:t>Here from Uppsala city, north of Stockholm, only newer information from the Swedish Transport Administration is shown in the national portal</a:t>
            </a:r>
          </a:p>
          <a:p>
            <a:r>
              <a:rPr lang="en-US" dirty="0"/>
              <a:t>No information from Uppsala City’s own drilling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458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Borlänge</a:t>
            </a:r>
            <a:r>
              <a:rPr lang="en-US" dirty="0"/>
              <a:t> municipality shows their information in the portal, but the municipality of Falun only shows metadata for mostly non-digital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068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sv-SE" dirty="0"/>
            </a:br>
            <a:r>
              <a:rPr lang="sv-SE" dirty="0"/>
              <a:t>The standard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consulting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part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portal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agreement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municipality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agency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buys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geotechnical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drilling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doesn’t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!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keeps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and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resell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</a:t>
            </a:r>
          </a:p>
          <a:p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Stockhom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city has a solution for </a:t>
            </a:r>
            <a:r>
              <a:rPr lang="sv-S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A5988B-FA79-4039-84B6-E2E6AF6E873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0405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rt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 hasCustomPrompt="1"/>
          </p:nvPr>
        </p:nvSpPr>
        <p:spPr>
          <a:xfrm>
            <a:off x="349256" y="1122361"/>
            <a:ext cx="8380530" cy="238759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 dirty="0" err="1"/>
              <a:t>Föredragets</a:t>
            </a:r>
            <a:r>
              <a:rPr lang="en-US" dirty="0"/>
              <a:t> </a:t>
            </a:r>
            <a:r>
              <a:rPr lang="en-US" dirty="0" err="1"/>
              <a:t>titel</a:t>
            </a:r>
            <a:endParaRPr lang="sv-SE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 hasCustomPrompt="1"/>
          </p:nvPr>
        </p:nvSpPr>
        <p:spPr>
          <a:xfrm>
            <a:off x="406405" y="3602041"/>
            <a:ext cx="5890121" cy="4886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1"/>
            </a:lvl1pPr>
          </a:lstStyle>
          <a:p>
            <a:pPr lvl="0"/>
            <a:r>
              <a:rPr lang="en-US" dirty="0" err="1"/>
              <a:t>Talare</a:t>
            </a:r>
            <a:endParaRPr lang="sv-SE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62" y="-226130"/>
            <a:ext cx="3212736" cy="318034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Straight Connector 10"/>
          <p:cNvCxnSpPr/>
          <p:nvPr/>
        </p:nvCxnSpPr>
        <p:spPr>
          <a:xfrm flipH="1">
            <a:off x="1" y="3509960"/>
            <a:ext cx="8729784" cy="0"/>
          </a:xfrm>
          <a:prstGeom prst="straightConnector1">
            <a:avLst/>
          </a:prstGeom>
          <a:noFill/>
          <a:ln w="9528" cap="flat">
            <a:solidFill>
              <a:srgbClr val="017AC2"/>
            </a:solidFill>
            <a:prstDash val="solid"/>
            <a:miter/>
          </a:ln>
        </p:spPr>
      </p:cxn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76235" y="3602038"/>
            <a:ext cx="2433638" cy="4889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400"/>
            </a:lvl1pPr>
          </a:lstStyle>
          <a:p>
            <a:pPr lvl="0"/>
            <a:r>
              <a:rPr lang="sv-SE" dirty="0"/>
              <a:t>2018-xx-xx</a:t>
            </a:r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D31D41EC-C526-47D2-A498-1C49008B03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7" y="5907255"/>
            <a:ext cx="1873138" cy="77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62773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ög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 txBox="1">
            <a:spLocks noGrp="1" noChangeAspect="1"/>
          </p:cNvSpPr>
          <p:nvPr>
            <p:ph type="pic" idx="4294967295" hasCustomPrompt="1"/>
          </p:nvPr>
        </p:nvSpPr>
        <p:spPr>
          <a:xfrm>
            <a:off x="3640930" y="145916"/>
            <a:ext cx="4914854" cy="6016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/>
            </a:lvl1pPr>
          </a:lstStyle>
          <a:p>
            <a:pPr lvl="0"/>
            <a:r>
              <a:rPr lang="sv-SE" dirty="0"/>
              <a:t>Bild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C6CE2A0B-5014-4D46-87C2-B87ED6E92643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8325181" y="6030276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4230173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a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779378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4" name="Table Placeholder 8"/>
          <p:cNvSpPr txBox="1">
            <a:spLocks noGrp="1"/>
          </p:cNvSpPr>
          <p:nvPr>
            <p:ph type="tbl" idx="4294967295" hasCustomPrompt="1"/>
          </p:nvPr>
        </p:nvSpPr>
        <p:spPr>
          <a:xfrm>
            <a:off x="838203" y="1690689"/>
            <a:ext cx="10515600" cy="4338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sv-SE"/>
            </a:lvl1pPr>
          </a:lstStyle>
          <a:p>
            <a:pPr lvl="0"/>
            <a:r>
              <a:rPr lang="sv-SE" dirty="0"/>
              <a:t>Tabell</a:t>
            </a:r>
          </a:p>
        </p:txBody>
      </p:sp>
    </p:spTree>
    <p:extLst>
      <p:ext uri="{BB962C8B-B14F-4D97-AF65-F5344CB8AC3E}">
        <p14:creationId xmlns:p14="http://schemas.microsoft.com/office/powerpoint/2010/main" val="25700330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l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0" hasCustomPrompt="1"/>
          </p:nvPr>
        </p:nvSpPr>
        <p:spPr>
          <a:xfrm>
            <a:off x="838200" y="1690688"/>
            <a:ext cx="10515600" cy="434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Film (kan kräva uppkoppling)</a:t>
            </a:r>
          </a:p>
        </p:txBody>
      </p:sp>
    </p:spTree>
    <p:extLst>
      <p:ext uri="{BB962C8B-B14F-4D97-AF65-F5344CB8AC3E}">
        <p14:creationId xmlns:p14="http://schemas.microsoft.com/office/powerpoint/2010/main" val="6795504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ä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2139" y="2762656"/>
            <a:ext cx="6867727" cy="183812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 err="1"/>
              <a:t>Lägg</a:t>
            </a:r>
            <a:r>
              <a:rPr lang="en-US" dirty="0"/>
              <a:t> </a:t>
            </a:r>
            <a:r>
              <a:rPr lang="en-US" dirty="0" err="1"/>
              <a:t>länktexten</a:t>
            </a:r>
            <a:r>
              <a:rPr lang="en-US" dirty="0"/>
              <a:t> </a:t>
            </a:r>
            <a:r>
              <a:rPr lang="en-US" dirty="0" err="1"/>
              <a:t>här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2925748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838200" y="1690688"/>
            <a:ext cx="10515600" cy="43799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683043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 4"/>
          <p:cNvSpPr>
            <a:spLocks noGrp="1"/>
          </p:cNvSpPr>
          <p:nvPr>
            <p:ph type="pic" sz="quarter" idx="10"/>
          </p:nvPr>
        </p:nvSpPr>
        <p:spPr>
          <a:xfrm>
            <a:off x="4951412" y="914400"/>
            <a:ext cx="6400800" cy="4954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1" hasCustomPrompt="1"/>
          </p:nvPr>
        </p:nvSpPr>
        <p:spPr>
          <a:xfrm>
            <a:off x="839788" y="914400"/>
            <a:ext cx="3932237" cy="13600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0" baseline="0">
                <a:latin typeface="+mn-lt"/>
              </a:defRPr>
            </a:lvl1pPr>
          </a:lstStyle>
          <a:p>
            <a:pPr lvl="0"/>
            <a:r>
              <a:rPr lang="sv-SE" dirty="0"/>
              <a:t>Rubrik </a:t>
            </a:r>
          </a:p>
          <a:p>
            <a:pPr lvl="0"/>
            <a:r>
              <a:rPr lang="sv-SE" dirty="0"/>
              <a:t>Två rader </a:t>
            </a:r>
          </a:p>
        </p:txBody>
      </p:sp>
      <p:sp>
        <p:nvSpPr>
          <p:cNvPr id="11" name="Platshållare för text 10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2373313"/>
            <a:ext cx="3932237" cy="34956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 marL="1371774" indent="0">
              <a:buNone/>
              <a:defRPr sz="2400"/>
            </a:lvl4pPr>
            <a:lvl5pPr marL="1829038" indent="0">
              <a:buNone/>
              <a:defRPr sz="2400"/>
            </a:lvl5pPr>
          </a:lstStyle>
          <a:p>
            <a:pPr lvl="0"/>
            <a:r>
              <a:rPr lang="sv-SE" dirty="0"/>
              <a:t>Text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6C06FC8-F41F-4695-B67C-B347668D3BC3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7658177" y="5915016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589185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1ADDB-49B5-44C6-A9A0-F6F0F325D3B3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86EB-0BDC-459C-8BE5-8409F92E27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5FD2B5A2-E57E-488D-832E-356AB113B673}"/>
              </a:ext>
            </a:extLst>
          </p:cNvPr>
          <p:cNvSpPr/>
          <p:nvPr userDrawn="1"/>
        </p:nvSpPr>
        <p:spPr>
          <a:xfrm>
            <a:off x="0" y="6162676"/>
            <a:ext cx="12192000" cy="695324"/>
          </a:xfrm>
          <a:prstGeom prst="rect">
            <a:avLst/>
          </a:prstGeom>
          <a:solidFill>
            <a:srgbClr val="222B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E5CF06D9-A167-4785-A15E-EFC8A293C9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7528" y="6300355"/>
            <a:ext cx="2680998" cy="3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53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llanlandning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 hasCustomPrompt="1"/>
          </p:nvPr>
        </p:nvSpPr>
        <p:spPr>
          <a:xfrm>
            <a:off x="349255" y="1122361"/>
            <a:ext cx="10318747" cy="238759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 hasCustomPrompt="1"/>
          </p:nvPr>
        </p:nvSpPr>
        <p:spPr>
          <a:xfrm>
            <a:off x="403960" y="3602041"/>
            <a:ext cx="10318747" cy="1655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1"/>
            </a:lvl1pPr>
          </a:lstStyle>
          <a:p>
            <a:pPr lvl="0"/>
            <a:r>
              <a:rPr lang="en-US" dirty="0" err="1"/>
              <a:t>Talare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 err="1"/>
              <a:t>motsvarande</a:t>
            </a:r>
            <a:endParaRPr lang="sv-SE" dirty="0"/>
          </a:p>
        </p:txBody>
      </p:sp>
      <p:cxnSp>
        <p:nvCxnSpPr>
          <p:cNvPr id="5" name="Straight Connector 10"/>
          <p:cNvCxnSpPr/>
          <p:nvPr/>
        </p:nvCxnSpPr>
        <p:spPr>
          <a:xfrm flipH="1">
            <a:off x="1" y="3509960"/>
            <a:ext cx="8729784" cy="0"/>
          </a:xfrm>
          <a:prstGeom prst="straightConnector1">
            <a:avLst/>
          </a:prstGeom>
          <a:noFill/>
          <a:ln w="9528" cap="flat">
            <a:solidFill>
              <a:srgbClr val="017AC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164748542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us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154910"/>
          </a:xfrm>
          <a:prstGeom prst="rect">
            <a:avLst/>
          </a:prstGeom>
          <a:gradFill flip="none" rotWithShape="1">
            <a:gsLst>
              <a:gs pos="0">
                <a:srgbClr val="017AC2">
                  <a:shade val="30000"/>
                  <a:satMod val="115000"/>
                </a:srgbClr>
              </a:gs>
              <a:gs pos="50000">
                <a:srgbClr val="017AC2">
                  <a:shade val="67500"/>
                  <a:satMod val="115000"/>
                </a:srgbClr>
              </a:gs>
              <a:gs pos="100000">
                <a:srgbClr val="017AC2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Title 1"/>
          <p:cNvSpPr txBox="1">
            <a:spLocks noGrp="1"/>
          </p:cNvSpPr>
          <p:nvPr>
            <p:ph type="ctrTitle" hasCustomPrompt="1"/>
          </p:nvPr>
        </p:nvSpPr>
        <p:spPr>
          <a:xfrm>
            <a:off x="349255" y="1202571"/>
            <a:ext cx="10318747" cy="2387598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Paussida</a:t>
            </a:r>
            <a:endParaRPr lang="sv-SE" dirty="0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403960" y="3602041"/>
            <a:ext cx="10318747" cy="16557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sv-SE" dirty="0"/>
          </a:p>
        </p:txBody>
      </p:sp>
      <p:cxnSp>
        <p:nvCxnSpPr>
          <p:cNvPr id="5" name="Straight Connector 10"/>
          <p:cNvCxnSpPr/>
          <p:nvPr/>
        </p:nvCxnSpPr>
        <p:spPr>
          <a:xfrm flipH="1">
            <a:off x="1" y="3509960"/>
            <a:ext cx="8729784" cy="0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28445946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sta sid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349255" y="1122361"/>
            <a:ext cx="10318747" cy="2387598"/>
          </a:xfrm>
          <a:prstGeom prst="rect">
            <a:avLst/>
          </a:prstGeom>
        </p:spPr>
        <p:txBody>
          <a:bodyPr anchor="b"/>
          <a:lstStyle>
            <a:lvl1pPr>
              <a:defRPr sz="6000" baseline="0"/>
            </a:lvl1pPr>
          </a:lstStyle>
          <a:p>
            <a:pPr lvl="0"/>
            <a:r>
              <a:rPr lang="en-US" dirty="0" err="1"/>
              <a:t>Slutord</a:t>
            </a:r>
            <a:r>
              <a:rPr lang="en-US" dirty="0"/>
              <a:t> (</a:t>
            </a:r>
            <a:r>
              <a:rPr lang="en-US" dirty="0" err="1"/>
              <a:t>t.ex</a:t>
            </a:r>
            <a:r>
              <a:rPr lang="en-US" dirty="0"/>
              <a:t>. tack)</a:t>
            </a:r>
            <a:endParaRPr lang="sv-SE" dirty="0"/>
          </a:p>
        </p:txBody>
      </p:sp>
      <p:sp>
        <p:nvSpPr>
          <p:cNvPr id="4" name="TextBox 5"/>
          <p:cNvSpPr txBox="1"/>
          <p:nvPr/>
        </p:nvSpPr>
        <p:spPr>
          <a:xfrm>
            <a:off x="388331" y="3562346"/>
            <a:ext cx="10318747" cy="83099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sgu.se | </a:t>
            </a:r>
            <a:r>
              <a:rPr lang="sv-SE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@</a:t>
            </a:r>
            <a:r>
              <a:rPr lang="sv-SE" sz="2400" b="0" i="0" u="none" strike="noStrike" kern="1200" cap="none" spc="0" baseline="0" dirty="0" err="1">
                <a:solidFill>
                  <a:srgbClr val="000000"/>
                </a:solidFill>
                <a:uFillTx/>
                <a:latin typeface="Calibri"/>
              </a:rPr>
              <a:t>sguSverige</a:t>
            </a:r>
            <a:endParaRPr lang="sv-SE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sv-SE" sz="24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5" name="Straight Connector 10"/>
          <p:cNvCxnSpPr/>
          <p:nvPr/>
        </p:nvCxnSpPr>
        <p:spPr>
          <a:xfrm flipH="1">
            <a:off x="1" y="3509960"/>
            <a:ext cx="8729784" cy="0"/>
          </a:xfrm>
          <a:prstGeom prst="straightConnector1">
            <a:avLst/>
          </a:prstGeom>
          <a:noFill/>
          <a:ln w="9528" cap="flat">
            <a:solidFill>
              <a:srgbClr val="017AC2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396697829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a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825627"/>
            <a:ext cx="5124450" cy="4351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64" indent="0">
              <a:buNone/>
              <a:defRPr sz="2400"/>
            </a:lvl2pPr>
          </a:lstStyle>
          <a:p>
            <a:pPr lvl="0"/>
            <a:r>
              <a:rPr lang="en-US" dirty="0" err="1"/>
              <a:t>Nivå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Nivå</a:t>
            </a:r>
            <a:r>
              <a:rPr lang="en-US" dirty="0"/>
              <a:t> 2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229353" y="1825627"/>
            <a:ext cx="5124450" cy="43513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64" indent="0">
              <a:buNone/>
              <a:defRPr/>
            </a:lvl2pPr>
          </a:lstStyle>
          <a:p>
            <a:pPr lvl="0"/>
            <a:r>
              <a:rPr lang="en-US" dirty="0" err="1"/>
              <a:t>Nivå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Nivå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41387478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bilder +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/>
          <p:cNvSpPr txBox="1">
            <a:spLocks noGrp="1"/>
          </p:cNvSpPr>
          <p:nvPr>
            <p:ph type="body" idx="4294967295" hasCustomPrompt="1"/>
          </p:nvPr>
        </p:nvSpPr>
        <p:spPr>
          <a:xfrm>
            <a:off x="2108531" y="5981700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  <p:sp>
        <p:nvSpPr>
          <p:cNvPr id="7" name="Title 8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99695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38200" y="1362075"/>
            <a:ext cx="4959350" cy="461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11" name="Picture Placeholder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138863" y="1362075"/>
            <a:ext cx="4992687" cy="46196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8A5CEA76-827F-439D-B124-06992C34F200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7429831" y="5981700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127038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5100" y="164898"/>
            <a:ext cx="5760729" cy="58440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9" name="Picture Placeholder 7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225703" y="164857"/>
            <a:ext cx="5786528" cy="58440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A9E1F9E2-1843-447A-BA57-F46DA1D3521A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8325181" y="6030276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F29F452-764D-4BCE-B690-F9BF69B64C31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2224110" y="6030276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143626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och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038DDF-5DBE-463B-87FF-7155A7723E49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bild 2"/>
          <p:cNvSpPr>
            <a:spLocks noGrp="1" noChangeAspect="1"/>
          </p:cNvSpPr>
          <p:nvPr>
            <p:ph type="pic" sz="quarter" idx="11"/>
          </p:nvPr>
        </p:nvSpPr>
        <p:spPr>
          <a:xfrm>
            <a:off x="6237288" y="1825625"/>
            <a:ext cx="4800600" cy="419112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sv-SE"/>
          </a:p>
        </p:txBody>
      </p:sp>
      <p:sp>
        <p:nvSpPr>
          <p:cNvPr id="6" name="Title 8"/>
          <p:cNvSpPr txBox="1">
            <a:spLocks noGrp="1"/>
          </p:cNvSpPr>
          <p:nvPr>
            <p:ph type="title" hasCustomPrompt="1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err="1"/>
              <a:t>Rubrik</a:t>
            </a:r>
            <a:endParaRPr lang="sv-SE" dirty="0"/>
          </a:p>
        </p:txBody>
      </p:sp>
      <p:sp>
        <p:nvSpPr>
          <p:cNvPr id="8" name="Text Placeholder 6"/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838203" y="1825627"/>
            <a:ext cx="5124450" cy="4351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64" indent="0">
              <a:buNone/>
              <a:defRPr/>
            </a:lvl2pPr>
          </a:lstStyle>
          <a:p>
            <a:pPr lvl="0"/>
            <a:r>
              <a:rPr lang="en-US" dirty="0" err="1"/>
              <a:t>Nivå</a:t>
            </a:r>
            <a:r>
              <a:rPr lang="en-US" dirty="0"/>
              <a:t> 1</a:t>
            </a:r>
          </a:p>
          <a:p>
            <a:pPr lvl="0"/>
            <a:r>
              <a:rPr lang="en-US" dirty="0" err="1"/>
              <a:t>Nivå</a:t>
            </a:r>
            <a:r>
              <a:rPr lang="en-US" dirty="0"/>
              <a:t> 2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2EE1645-C233-4F16-9895-917B82905F40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7349313" y="6037960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1710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täck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65100" y="164897"/>
            <a:ext cx="11854953" cy="582864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373866B-458E-413A-8687-B12079FB518B}"/>
              </a:ext>
            </a:extLst>
          </p:cNvPr>
          <p:cNvSpPr txBox="1">
            <a:spLocks noGrp="1"/>
          </p:cNvSpPr>
          <p:nvPr>
            <p:ph type="body" idx="4294967295" hasCustomPrompt="1"/>
          </p:nvPr>
        </p:nvSpPr>
        <p:spPr>
          <a:xfrm>
            <a:off x="8325181" y="6022592"/>
            <a:ext cx="3701719" cy="22212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None/>
              <a:defRPr sz="1200"/>
            </a:lvl1pPr>
          </a:lstStyle>
          <a:p>
            <a:pPr lvl="0"/>
            <a:r>
              <a:rPr lang="en-US" dirty="0" err="1"/>
              <a:t>Källa</a:t>
            </a:r>
            <a:r>
              <a:rPr lang="en-US" dirty="0"/>
              <a:t>/</a:t>
            </a:r>
            <a:r>
              <a:rPr lang="en-US" dirty="0" err="1"/>
              <a:t>Foto</a:t>
            </a:r>
            <a:r>
              <a:rPr lang="en-US" dirty="0"/>
              <a:t>: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504109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tshållare för text 2"/>
          <p:cNvSpPr>
            <a:spLocks noGrp="1"/>
          </p:cNvSpPr>
          <p:nvPr>
            <p:ph type="body" idx="1"/>
          </p:nvPr>
        </p:nvSpPr>
        <p:spPr>
          <a:xfrm>
            <a:off x="0" y="6987615"/>
            <a:ext cx="678873" cy="361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text</a:t>
            </a:r>
          </a:p>
        </p:txBody>
      </p:sp>
      <p:sp>
        <p:nvSpPr>
          <p:cNvPr id="13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15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4724400" y="63949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38DDF-5DBE-463B-87FF-7155A7723E49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7" name="Subtitle 2"/>
          <p:cNvSpPr txBox="1"/>
          <p:nvPr userDrawn="1"/>
        </p:nvSpPr>
        <p:spPr>
          <a:xfrm>
            <a:off x="8759029" y="6398852"/>
            <a:ext cx="3325021" cy="5517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v-SE" sz="1600" b="0" i="0" u="none" strike="noStrike" kern="1200" cap="none" spc="0" baseline="0" dirty="0" err="1">
                <a:solidFill>
                  <a:srgbClr val="017AC2"/>
                </a:solidFill>
                <a:uFillTx/>
                <a:latin typeface="+mj-lt"/>
              </a:rPr>
              <a:t>Geology</a:t>
            </a:r>
            <a:r>
              <a:rPr lang="sv-SE" sz="1600" b="0" i="0" u="none" strike="noStrike" kern="1200" cap="none" spc="0" baseline="0" dirty="0">
                <a:solidFill>
                  <a:srgbClr val="017AC2"/>
                </a:solidFill>
                <a:uFillTx/>
                <a:latin typeface="+mj-lt"/>
              </a:rPr>
              <a:t> for a </a:t>
            </a:r>
            <a:r>
              <a:rPr lang="sv-SE" sz="1600" b="0" i="0" u="none" strike="noStrike" kern="1200" cap="none" spc="0" baseline="0" dirty="0" err="1">
                <a:solidFill>
                  <a:srgbClr val="017AC2"/>
                </a:solidFill>
                <a:uFillTx/>
                <a:latin typeface="+mj-lt"/>
              </a:rPr>
              <a:t>sustainable</a:t>
            </a:r>
            <a:r>
              <a:rPr lang="sv-SE" sz="1600" b="0" i="0" u="none" strike="noStrike" kern="1200" cap="none" spc="0" baseline="0" dirty="0">
                <a:solidFill>
                  <a:srgbClr val="017AC2"/>
                </a:solidFill>
                <a:uFillTx/>
                <a:latin typeface="+mj-lt"/>
              </a:rPr>
              <a:t> </a:t>
            </a:r>
            <a:r>
              <a:rPr lang="sv-SE" sz="1600" b="0" i="0" u="none" strike="noStrike" kern="1200" cap="none" spc="0" baseline="0" dirty="0" err="1">
                <a:solidFill>
                  <a:srgbClr val="017AC2"/>
                </a:solidFill>
                <a:uFillTx/>
                <a:latin typeface="+mj-lt"/>
              </a:rPr>
              <a:t>society</a:t>
            </a:r>
            <a:endParaRPr lang="sv-SE" sz="1600" b="0" i="0" u="none" strike="noStrike" kern="1200" cap="none" spc="0" baseline="0" dirty="0">
              <a:solidFill>
                <a:srgbClr val="017AC2"/>
              </a:solidFill>
              <a:uFillTx/>
              <a:latin typeface="+mj-lt"/>
            </a:endParaRPr>
          </a:p>
        </p:txBody>
      </p:sp>
      <p:cxnSp>
        <p:nvCxnSpPr>
          <p:cNvPr id="18" name="Straight Connector 16"/>
          <p:cNvCxnSpPr/>
          <p:nvPr userDrawn="1"/>
        </p:nvCxnSpPr>
        <p:spPr>
          <a:xfrm>
            <a:off x="152713" y="6204657"/>
            <a:ext cx="11875164" cy="0"/>
          </a:xfrm>
          <a:prstGeom prst="straightConnector1">
            <a:avLst/>
          </a:prstGeom>
          <a:noFill/>
          <a:ln w="9528" cap="flat">
            <a:solidFill>
              <a:srgbClr val="5B9BD5"/>
            </a:solidFill>
            <a:prstDash val="solid"/>
            <a:miter/>
          </a:ln>
        </p:spPr>
      </p:cxnSp>
      <p:pic>
        <p:nvPicPr>
          <p:cNvPr id="9" name="Bildobjekt 8">
            <a:extLst>
              <a:ext uri="{FF2B5EF4-FFF2-40B4-BE49-F238E27FC236}">
                <a16:creationId xmlns:a16="http://schemas.microsoft.com/office/drawing/2014/main" id="{C3399986-5487-449A-AB78-5E6B0496CBF6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3" y="6261823"/>
            <a:ext cx="1261149" cy="5211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2" r:id="rId5"/>
    <p:sldLayoutId id="2147483653" r:id="rId6"/>
    <p:sldLayoutId id="2147483654" r:id="rId7"/>
    <p:sldLayoutId id="214748366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3" r:id="rId14"/>
    <p:sldLayoutId id="2147483662" r:id="rId15"/>
    <p:sldLayoutId id="2147483661" r:id="rId16"/>
    <p:sldLayoutId id="2147483666" r:id="rId17"/>
  </p:sldLayoutIdLst>
  <p:txStyles>
    <p:titleStyle>
      <a:lvl1pPr marL="0" marR="0" lvl="0" indent="0" algn="l" defTabSz="914518" rtl="0" eaLnBrk="1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</p:titleStyle>
    <p:bodyStyle>
      <a:lvl1pPr marL="0" marR="0" lvl="0" indent="0" algn="l" defTabSz="914518" rtl="0" eaLnBrk="1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  <a:lvl2pPr marL="457264" marR="0" lvl="1" indent="0" algn="l" defTabSz="914518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 Light"/>
        </a:defRPr>
      </a:lvl2pPr>
      <a:lvl3pPr marL="914519" marR="0" lvl="2" indent="0" algn="l" defTabSz="914518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None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 Light"/>
        </a:defRPr>
      </a:lvl3pPr>
      <a:lvl4pPr marL="1600401" marR="0" lvl="3" indent="-228627" algn="l" defTabSz="914518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 Light"/>
        </a:defRPr>
      </a:lvl4pPr>
      <a:lvl5pPr marL="2057665" marR="0" lvl="4" indent="-228627" algn="l" defTabSz="914518" rtl="0" eaLnBrk="1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5267EDC-3C25-4E96-A6E0-AD48FFCF5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practices</a:t>
            </a:r>
            <a:r>
              <a:rPr lang="sv-SE" dirty="0"/>
              <a:t> and </a:t>
            </a:r>
            <a:r>
              <a:rPr lang="sv-SE" dirty="0" err="1"/>
              <a:t>issues</a:t>
            </a:r>
            <a:r>
              <a:rPr lang="sv-SE" dirty="0"/>
              <a:t> in </a:t>
            </a:r>
            <a:r>
              <a:rPr lang="sv-SE" dirty="0" err="1"/>
              <a:t>geotechnical</a:t>
            </a:r>
            <a:r>
              <a:rPr lang="sv-SE" dirty="0"/>
              <a:t> data management in Sweden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335E9088-2058-43D2-8611-41195CF36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Lars Kristian Stölen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4047A6FC-4ED3-4756-AED4-FFC4E903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2019-01-22</a:t>
            </a:r>
          </a:p>
        </p:txBody>
      </p:sp>
    </p:spTree>
    <p:extLst>
      <p:ext uri="{BB962C8B-B14F-4D97-AF65-F5344CB8AC3E}">
        <p14:creationId xmlns:p14="http://schemas.microsoft.com/office/powerpoint/2010/main" val="3277846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90E480-DA00-4C73-A26D-7962AFF2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national portal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F7E31B-3773-4C01-976D-573105D01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number of major cities and municipalities have their own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Stockholm city has 600 000+ geotechnical drillings in their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Only 40 000 drill holes in the national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all information from the Swedish Transport Administration can be found in the portal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sv-S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FF4472-D3DB-4A08-8543-F6B5FEA2C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7"/>
            <a:ext cx="5606267" cy="435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9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90E480-DA00-4C73-A26D-7962AFF2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New national portal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F7E31B-3773-4C01-976D-573105D01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825627"/>
            <a:ext cx="10302380" cy="4351336"/>
          </a:xfrm>
        </p:spPr>
        <p:txBody>
          <a:bodyPr/>
          <a:lstStyle/>
          <a:p>
            <a:r>
              <a:rPr lang="en-GB" dirty="0"/>
              <a:t>As part of the Swedish Government ”Digital First” initiative a new portal is planned since geotechnical information is regarded as important basic data in the infrastructure building process.</a:t>
            </a:r>
          </a:p>
          <a:p>
            <a:br>
              <a:rPr lang="en-GB" dirty="0"/>
            </a:br>
            <a:r>
              <a:rPr lang="en-GB" dirty="0"/>
              <a:t>It is more about organization and law than about technology</a:t>
            </a:r>
          </a:p>
          <a:p>
            <a:r>
              <a:rPr lang="en-GB" dirty="0"/>
              <a:t>Data as open data, open standards and open formats</a:t>
            </a:r>
          </a:p>
          <a:p>
            <a:r>
              <a:rPr lang="en-GB" dirty="0"/>
              <a:t>Part of a new national (machine to machine) platform for geodata access</a:t>
            </a:r>
          </a:p>
          <a:p>
            <a:r>
              <a:rPr lang="en-GB" dirty="0"/>
              <a:t>How do we convince those who have their own portals to use a national solution?</a:t>
            </a:r>
          </a:p>
          <a:p>
            <a:r>
              <a:rPr lang="en-GB" dirty="0"/>
              <a:t>Is there a need for a key register?</a:t>
            </a:r>
          </a:p>
          <a:p>
            <a:endParaRPr lang="en-GB" dirty="0"/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21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 descr="Et bilde som inneholder tekst&#10;&#10;Beskrivelse som er generert med høy visshet">
            <a:extLst>
              <a:ext uri="{FF2B5EF4-FFF2-40B4-BE49-F238E27FC236}">
                <a16:creationId xmlns:a16="http://schemas.microsoft.com/office/drawing/2014/main" id="{86CFAC90-482A-445F-8531-1B8E09B7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977900"/>
            <a:ext cx="12192000" cy="8128000"/>
          </a:xfrm>
          <a:prstGeom prst="rect">
            <a:avLst/>
          </a:prstGeom>
        </p:spPr>
      </p:pic>
      <p:pic>
        <p:nvPicPr>
          <p:cNvPr id="5" name="Plassholder for innhold 4" descr="Et bilde som inneholder tekst&#10;&#10;Beskrivelse som er generert med høy visshet">
            <a:extLst>
              <a:ext uri="{FF2B5EF4-FFF2-40B4-BE49-F238E27FC236}">
                <a16:creationId xmlns:a16="http://schemas.microsoft.com/office/drawing/2014/main" id="{276A2E87-EA5A-4347-A483-FCBFB9BB7C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73" y="-12699"/>
            <a:ext cx="10306050" cy="6870699"/>
          </a:xfr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00E1B8E8-C055-4C62-A837-99A6B3C538B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316055"/>
            <a:ext cx="6979150" cy="1325563"/>
          </a:xfrm>
        </p:spPr>
        <p:txBody>
          <a:bodyPr vert="horz">
            <a:normAutofit/>
          </a:bodyPr>
          <a:lstStyle/>
          <a:p>
            <a:r>
              <a:rPr lang="nb-NO" spc="300" dirty="0">
                <a:solidFill>
                  <a:schemeClr val="bg1"/>
                </a:solidFill>
                <a:latin typeface="DIN Next LT Pro" charset="0"/>
                <a:ea typeface="DIN Next LT Pro" charset="0"/>
                <a:cs typeface="DIN Next LT Pro" charset="0"/>
              </a:rPr>
              <a:t>Digital </a:t>
            </a:r>
            <a:r>
              <a:rPr lang="nb-NO" spc="300" dirty="0" err="1">
                <a:solidFill>
                  <a:schemeClr val="bg1"/>
                </a:solidFill>
                <a:latin typeface="DIN Next LT Pro" charset="0"/>
                <a:ea typeface="DIN Next LT Pro" charset="0"/>
                <a:cs typeface="DIN Next LT Pro" charset="0"/>
              </a:rPr>
              <a:t>workflow</a:t>
            </a:r>
            <a:endParaRPr lang="en-US" spc="300" dirty="0">
              <a:solidFill>
                <a:schemeClr val="bg1"/>
              </a:solidFill>
              <a:latin typeface="DIN Next LT Pro" charset="0"/>
              <a:ea typeface="DIN Next LT Pro" charset="0"/>
              <a:cs typeface="DIN Next LT Pro" charset="0"/>
            </a:endParaRP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DBFAA25B-A84E-4992-B0A4-05E922FCFA09}"/>
              </a:ext>
            </a:extLst>
          </p:cNvPr>
          <p:cNvSpPr/>
          <p:nvPr/>
        </p:nvSpPr>
        <p:spPr>
          <a:xfrm>
            <a:off x="9069136" y="1725790"/>
            <a:ext cx="2196123" cy="1828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106B70F4-DC48-4B52-B2F2-A241C910E0A9}"/>
              </a:ext>
            </a:extLst>
          </p:cNvPr>
          <p:cNvSpPr/>
          <p:nvPr/>
        </p:nvSpPr>
        <p:spPr>
          <a:xfrm>
            <a:off x="9069136" y="3777235"/>
            <a:ext cx="2196123" cy="18288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7958EB82-C97C-4420-B86E-5762465F904B}"/>
              </a:ext>
            </a:extLst>
          </p:cNvPr>
          <p:cNvSpPr txBox="1"/>
          <p:nvPr/>
        </p:nvSpPr>
        <p:spPr>
          <a:xfrm>
            <a:off x="9164812" y="2728547"/>
            <a:ext cx="196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>
                <a:latin typeface="DIN Next LT Pro" panose="020B0503020203050203" pitchFamily="34" charset="0"/>
              </a:rPr>
              <a:t>Geotechnical</a:t>
            </a:r>
            <a:r>
              <a:rPr lang="nb-NO" dirty="0">
                <a:latin typeface="DIN Next LT Pro" panose="020B0503020203050203" pitchFamily="34" charset="0"/>
              </a:rPr>
              <a:t> </a:t>
            </a:r>
            <a:r>
              <a:rPr lang="nb-NO" dirty="0" err="1">
                <a:latin typeface="DIN Next LT Pro" panose="020B0503020203050203" pitchFamily="34" charset="0"/>
              </a:rPr>
              <a:t>investigations</a:t>
            </a:r>
            <a:endParaRPr lang="en-US" dirty="0">
              <a:latin typeface="DIN Next LT Pro" panose="020B0503020203050203" pitchFamily="34" charset="0"/>
            </a:endParaRPr>
          </a:p>
        </p:txBody>
      </p:sp>
      <p:sp>
        <p:nvSpPr>
          <p:cNvPr id="12" name="TekstSylinder 11">
            <a:extLst>
              <a:ext uri="{FF2B5EF4-FFF2-40B4-BE49-F238E27FC236}">
                <a16:creationId xmlns:a16="http://schemas.microsoft.com/office/drawing/2014/main" id="{9BD70EAC-280C-4A34-B9A8-5EF67AA08D55}"/>
              </a:ext>
            </a:extLst>
          </p:cNvPr>
          <p:cNvSpPr txBox="1"/>
          <p:nvPr/>
        </p:nvSpPr>
        <p:spPr>
          <a:xfrm>
            <a:off x="9164813" y="4816158"/>
            <a:ext cx="1969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err="1">
                <a:latin typeface="DIN Next LT Pro" panose="020B0503020203050203" pitchFamily="34" charset="0"/>
              </a:rPr>
              <a:t>Groundwater</a:t>
            </a:r>
            <a:r>
              <a:rPr lang="nb-NO" dirty="0">
                <a:latin typeface="DIN Next LT Pro" panose="020B0503020203050203" pitchFamily="34" charset="0"/>
              </a:rPr>
              <a:t> and </a:t>
            </a:r>
            <a:r>
              <a:rPr lang="nb-NO" dirty="0" err="1">
                <a:latin typeface="DIN Next LT Pro" panose="020B0503020203050203" pitchFamily="34" charset="0"/>
              </a:rPr>
              <a:t>energy</a:t>
            </a:r>
            <a:r>
              <a:rPr lang="nb-NO" dirty="0">
                <a:latin typeface="DIN Next LT Pro" panose="020B0503020203050203" pitchFamily="34" charset="0"/>
              </a:rPr>
              <a:t> </a:t>
            </a:r>
            <a:r>
              <a:rPr lang="nb-NO" dirty="0" err="1">
                <a:latin typeface="DIN Next LT Pro" panose="020B0503020203050203" pitchFamily="34" charset="0"/>
              </a:rPr>
              <a:t>wells</a:t>
            </a:r>
            <a:endParaRPr lang="en-US" dirty="0">
              <a:latin typeface="DIN Next LT Pro" panose="020B0503020203050203" pitchFamily="34" charset="0"/>
            </a:endParaRPr>
          </a:p>
        </p:txBody>
      </p:sp>
      <p:pic>
        <p:nvPicPr>
          <p:cNvPr id="14" name="Grafikk 13" descr="DVD-spiller">
            <a:extLst>
              <a:ext uri="{FF2B5EF4-FFF2-40B4-BE49-F238E27FC236}">
                <a16:creationId xmlns:a16="http://schemas.microsoft.com/office/drawing/2014/main" id="{3B3083DE-3C2C-4A8E-B079-F93D9C531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2466" y="2015346"/>
            <a:ext cx="914400" cy="914400"/>
          </a:xfrm>
          <a:prstGeom prst="rect">
            <a:avLst/>
          </a:prstGeom>
        </p:spPr>
      </p:pic>
      <p:pic>
        <p:nvPicPr>
          <p:cNvPr id="15" name="Grafikk 14" descr="DVD-spiller">
            <a:extLst>
              <a:ext uri="{FF2B5EF4-FFF2-40B4-BE49-F238E27FC236}">
                <a16:creationId xmlns:a16="http://schemas.microsoft.com/office/drawing/2014/main" id="{EC402EB4-23D3-4E4C-A30D-28420DFA1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12007" y="3992702"/>
            <a:ext cx="914400" cy="914400"/>
          </a:xfrm>
          <a:prstGeom prst="rect">
            <a:avLst/>
          </a:prstGeom>
        </p:spPr>
      </p:pic>
      <p:pic>
        <p:nvPicPr>
          <p:cNvPr id="17" name="Bilde 16" descr="Et bilde som inneholder person, holder, innendørs, stående&#10;&#10;Beskrivelse som er generert med svært høy visshet">
            <a:extLst>
              <a:ext uri="{FF2B5EF4-FFF2-40B4-BE49-F238E27FC236}">
                <a16:creationId xmlns:a16="http://schemas.microsoft.com/office/drawing/2014/main" id="{344B344C-91B0-47FC-B17D-D830DC29F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77" y="2275030"/>
            <a:ext cx="3194640" cy="21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29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A98932E-012E-4123-A878-4668DF90F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Focus on </a:t>
            </a:r>
            <a:r>
              <a:rPr lang="sv-SE" dirty="0" err="1"/>
              <a:t>geotechnical</a:t>
            </a:r>
            <a:r>
              <a:rPr lang="sv-SE" dirty="0"/>
              <a:t> drilling in </a:t>
            </a:r>
            <a:r>
              <a:rPr lang="sv-SE" dirty="0" err="1"/>
              <a:t>quatenary</a:t>
            </a:r>
            <a:r>
              <a:rPr lang="sv-SE" dirty="0"/>
              <a:t> material</a:t>
            </a:r>
          </a:p>
        </p:txBody>
      </p:sp>
      <p:pic>
        <p:nvPicPr>
          <p:cNvPr id="5" name="Picture 2" descr="http://www.sgu.se/Global/KnowitTest/SamspelTopp.jpg">
            <a:extLst>
              <a:ext uri="{FF2B5EF4-FFF2-40B4-BE49-F238E27FC236}">
                <a16:creationId xmlns:a16="http://schemas.microsoft.com/office/drawing/2014/main" id="{FDE0F52A-EB15-417B-BF03-B5FE8D2D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13498" b="10606"/>
          <a:stretch>
            <a:fillRect/>
          </a:stretch>
        </p:blipFill>
        <p:spPr bwMode="auto">
          <a:xfrm>
            <a:off x="0" y="1542679"/>
            <a:ext cx="12216968" cy="46598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694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23A01-E3A8-4123-B5C9-1D4A28127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kern="0" dirty="0">
                <a:latin typeface="Calibri" pitchFamily="34" charset="0"/>
              </a:rPr>
              <a:t>Swedens geotechnical portal.</a:t>
            </a:r>
            <a:br>
              <a:rPr lang="nb-NO" kern="0" dirty="0">
                <a:latin typeface="Calibri" pitchFamily="34" charset="0"/>
              </a:rPr>
            </a:br>
            <a:r>
              <a:rPr lang="nb-NO" kern="0" dirty="0">
                <a:latin typeface="Calibri" pitchFamily="34" charset="0"/>
              </a:rPr>
              <a:t>Primary objectives :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28E44-B2EE-42A0-91AA-1DF1D9B9D1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40000" lvl="1" indent="-342900" defTabSz="91440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Calibri" pitchFamily="34" charset="0"/>
              </a:rPr>
              <a:t>To store and distribute data from all ground investigations in Sweden </a:t>
            </a:r>
          </a:p>
          <a:p>
            <a:pPr marL="540000" lvl="1" indent="-342900" defTabSz="91440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Calibri" pitchFamily="34" charset="0"/>
              </a:rPr>
              <a:t>To present the data through a map-enabled web application</a:t>
            </a:r>
            <a:endParaRPr lang="nb-NO" sz="2600" kern="0" dirty="0">
              <a:latin typeface="Calibri" pitchFamily="34" charset="0"/>
            </a:endParaRPr>
          </a:p>
          <a:p>
            <a:endParaRPr lang="sv-SE" dirty="0"/>
          </a:p>
        </p:txBody>
      </p:sp>
      <p:pic>
        <p:nvPicPr>
          <p:cNvPr id="5" name="Bildobjekt 5">
            <a:extLst>
              <a:ext uri="{FF2B5EF4-FFF2-40B4-BE49-F238E27FC236}">
                <a16:creationId xmlns:a16="http://schemas.microsoft.com/office/drawing/2014/main" id="{F9CED765-CD0B-4EAC-8C70-B1A51A9FF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78" y="1825627"/>
            <a:ext cx="4575964" cy="41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0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7F4837-1E7B-4A3C-A20C-6DBEA976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</a:t>
            </a:r>
            <a:r>
              <a:rPr lang="sv-SE" dirty="0" err="1"/>
              <a:t>delivery</a:t>
            </a: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B4629-64AD-452E-A0F6-47CE22EB96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b-NO" kern="0" dirty="0">
                <a:solidFill>
                  <a:schemeClr val="tx1"/>
                </a:solidFill>
                <a:latin typeface="Calibri" pitchFamily="34" charset="0"/>
              </a:rPr>
              <a:t>Data owners must organise their own data and deliver these to the geotechical portal.</a:t>
            </a:r>
          </a:p>
          <a:p>
            <a:endParaRPr lang="nb-NO" kern="0" dirty="0">
              <a:solidFill>
                <a:schemeClr val="tx1"/>
              </a:solidFill>
              <a:latin typeface="Calibri" pitchFamily="34" charset="0"/>
            </a:endParaRPr>
          </a:p>
          <a:p>
            <a:r>
              <a:rPr lang="nb-NO" kern="0" dirty="0">
                <a:solidFill>
                  <a:schemeClr val="tx1"/>
                </a:solidFill>
                <a:latin typeface="Calibri" pitchFamily="34" charset="0"/>
              </a:rPr>
              <a:t>Delivery through </a:t>
            </a:r>
            <a:r>
              <a:rPr lang="nb-NO" u="sng" kern="0" dirty="0">
                <a:solidFill>
                  <a:schemeClr val="tx1"/>
                </a:solidFill>
                <a:latin typeface="Calibri" pitchFamily="34" charset="0"/>
              </a:rPr>
              <a:t>GeoSuite Toolbox  </a:t>
            </a:r>
            <a:r>
              <a:rPr lang="nb-NO" kern="0" dirty="0">
                <a:solidFill>
                  <a:schemeClr val="tx1"/>
                </a:solidFill>
                <a:latin typeface="Calibri" pitchFamily="34" charset="0"/>
              </a:rPr>
              <a:t>or through built in application in the portal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4CE6C-2DD3-4C03-8C9D-5CED95F5369D}"/>
              </a:ext>
            </a:extLst>
          </p:cNvPr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EC2A91-917F-477A-BACB-04BA2875D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570406" cy="31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11912D-11B3-4534-93F5-107184A2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kern="0" dirty="0">
                <a:latin typeface="Calibri" pitchFamily="34" charset="0"/>
              </a:rPr>
              <a:t>Benefits of having and using the geotechnical portal</a:t>
            </a:r>
            <a:br>
              <a:rPr lang="en-GB" kern="0" dirty="0">
                <a:latin typeface="Calibri" pitchFamily="34" charset="0"/>
              </a:rPr>
            </a:br>
            <a:endParaRPr lang="sv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91D9B-9A17-44CF-B58F-1963A69328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2" y="1825627"/>
            <a:ext cx="9950039" cy="4351336"/>
          </a:xfrm>
        </p:spPr>
        <p:txBody>
          <a:bodyPr/>
          <a:lstStyle/>
          <a:p>
            <a:pPr defTabSz="914400" fontAlgn="base">
              <a:lnSpc>
                <a:spcPct val="150000"/>
              </a:lnSpc>
              <a:spcAft>
                <a:spcPct val="0"/>
              </a:spcAft>
              <a:buFontTx/>
              <a:buChar char="•"/>
              <a:defRPr/>
            </a:pPr>
            <a:r>
              <a:rPr lang="en-GB" kern="0" dirty="0">
                <a:latin typeface="Calibri" pitchFamily="34" charset="0"/>
              </a:rPr>
              <a:t> Re-use of ground investigations (fewer new investigations) </a:t>
            </a:r>
          </a:p>
          <a:p>
            <a:pPr defTabSz="914400" fontAlgn="base">
              <a:lnSpc>
                <a:spcPct val="150000"/>
              </a:lnSpc>
              <a:spcAft>
                <a:spcPct val="0"/>
              </a:spcAft>
              <a:buFontTx/>
              <a:buChar char="•"/>
              <a:defRPr/>
            </a:pPr>
            <a:r>
              <a:rPr lang="en-GB" kern="0" dirty="0">
                <a:latin typeface="Calibri" pitchFamily="34" charset="0"/>
              </a:rPr>
              <a:t> Easier access and reduced time to find data from earlier investigations</a:t>
            </a:r>
          </a:p>
          <a:p>
            <a:pPr defTabSz="914400" fontAlgn="base">
              <a:lnSpc>
                <a:spcPct val="150000"/>
              </a:lnSpc>
              <a:spcAft>
                <a:spcPct val="0"/>
              </a:spcAft>
              <a:buFontTx/>
              <a:buChar char="•"/>
              <a:defRPr/>
            </a:pPr>
            <a:r>
              <a:rPr lang="en-GB" kern="0" dirty="0">
                <a:latin typeface="Calibri" pitchFamily="34" charset="0"/>
              </a:rPr>
              <a:t> Reduced time for project planning, and better plans</a:t>
            </a:r>
          </a:p>
          <a:p>
            <a:pPr defTabSz="914400" fontAlgn="base">
              <a:spcAft>
                <a:spcPct val="0"/>
              </a:spcAft>
              <a:buFontTx/>
              <a:buChar char="•"/>
              <a:defRPr/>
            </a:pPr>
            <a:r>
              <a:rPr lang="en-GB" kern="0" dirty="0">
                <a:latin typeface="Calibri" pitchFamily="34" charset="0"/>
              </a:rPr>
              <a:t> Improved emergency preparedness and management for geohazards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561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4C553-97B2-41E2-9522-72C0D364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Cooperation of several governmental agencies in Sweden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893E8-95C0-4830-B5B1-09A5BFD5C8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Geological Survey of Sweden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Swedish Geotechnical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Swedish Transport Administration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Swedish Civil Contingencies Agency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Lantmäteriet (Swedish Land Survey)</a:t>
            </a:r>
            <a:endParaRPr lang="sv-S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95D2A6-F879-41EB-9137-99E2E4246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70" y="1149291"/>
            <a:ext cx="5257797" cy="48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A37735-BD06-4513-A4E7-AA330ED82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Stockholm city </a:t>
            </a:r>
            <a:r>
              <a:rPr lang="sv-SE" dirty="0" err="1"/>
              <a:t>geotechnical</a:t>
            </a:r>
            <a:r>
              <a:rPr lang="sv-SE" dirty="0"/>
              <a:t> </a:t>
            </a:r>
            <a:r>
              <a:rPr lang="sv-SE" dirty="0" err="1"/>
              <a:t>archieve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1A378B3-E36F-4518-9F6A-ED15A4B55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018" y="1856943"/>
            <a:ext cx="7813964" cy="43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0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77C6DDE-3036-40EE-A4C4-2A97CC7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Geotechnical</a:t>
            </a:r>
            <a:r>
              <a:rPr lang="sv-SE" dirty="0"/>
              <a:t> portal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1E9ACF0A-1DE2-4A47-B6D0-42724356E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347" y="1690688"/>
            <a:ext cx="8387306" cy="450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8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BC96242-BBA0-44F3-AA41-D998D22F1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Geotechnical</a:t>
            </a:r>
            <a:r>
              <a:rPr lang="sv-SE" dirty="0"/>
              <a:t> portal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40B002A8-76A9-4951-842D-D937235E0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15" y="1856508"/>
            <a:ext cx="7827769" cy="41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52151"/>
      </p:ext>
    </p:extLst>
  </p:cSld>
  <p:clrMapOvr>
    <a:masterClrMapping/>
  </p:clrMapOvr>
</p:sld>
</file>

<file path=ppt/theme/theme1.xml><?xml version="1.0" encoding="utf-8"?>
<a:theme xmlns:a="http://schemas.openxmlformats.org/drawingml/2006/main" name="SGU 2018_TW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GU-PPTpresenation-mall-engelska-201808.pptx" id="{5EDF94E8-3D61-4D92-8158-498963BFDD62}" vid="{7C3F5C58-21C6-4B82-AB94-BEE86A71310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SGU-ENG-ppt</Template>
  <TotalTime>185</TotalTime>
  <Words>529</Words>
  <Application>Microsoft Office PowerPoint</Application>
  <PresentationFormat>Widescreen</PresentationFormat>
  <Paragraphs>85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DIN Next LT Pro</vt:lpstr>
      <vt:lpstr>SGU 2018_TW</vt:lpstr>
      <vt:lpstr>Current practices and issues in geotechnical data management in Sweden</vt:lpstr>
      <vt:lpstr>Focus on geotechnical drilling in quatenary material</vt:lpstr>
      <vt:lpstr>Swedens geotechnical portal. Primary objectives :</vt:lpstr>
      <vt:lpstr>Data delivery</vt:lpstr>
      <vt:lpstr>Benefits of having and using the geotechnical portal </vt:lpstr>
      <vt:lpstr>Cooperation of several governmental agencies in Sweden</vt:lpstr>
      <vt:lpstr>Stockholm city geotechnical archieve</vt:lpstr>
      <vt:lpstr>Geotechnical portal</vt:lpstr>
      <vt:lpstr>Geotechnical portal</vt:lpstr>
      <vt:lpstr>Use of the national portal</vt:lpstr>
      <vt:lpstr>New national portal</vt:lpstr>
      <vt:lpstr>Digital workflow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practices and issues in geotechnical data management in Sweden</dc:title>
  <dc:creator>Lars-Kristian Stölen</dc:creator>
  <cp:lastModifiedBy>Lars-Kristian Stölen</cp:lastModifiedBy>
  <cp:revision>27</cp:revision>
  <dcterms:created xsi:type="dcterms:W3CDTF">2019-01-18T14:09:35Z</dcterms:created>
  <dcterms:modified xsi:type="dcterms:W3CDTF">2019-01-21T09:53:52Z</dcterms:modified>
</cp:coreProperties>
</file>